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73" r:id="rId3"/>
    <p:sldId id="257" r:id="rId4"/>
    <p:sldId id="274" r:id="rId5"/>
    <p:sldId id="275" r:id="rId6"/>
    <p:sldId id="259" r:id="rId7"/>
    <p:sldId id="271" r:id="rId8"/>
    <p:sldId id="276" r:id="rId9"/>
    <p:sldId id="268" r:id="rId10"/>
    <p:sldId id="270" r:id="rId11"/>
  </p:sldIdLst>
  <p:sldSz cx="12192000" cy="6858000"/>
  <p:notesSz cx="6865938" cy="9998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BE8E"/>
    <a:srgbClr val="EEE693"/>
    <a:srgbClr val="D3D3D4"/>
    <a:srgbClr val="AEDB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79" autoAdjust="0"/>
    <p:restoredTop sz="96197" autoAdjust="0"/>
  </p:normalViewPr>
  <p:slideViewPr>
    <p:cSldViewPr snapToGrid="0">
      <p:cViewPr>
        <p:scale>
          <a:sx n="97" d="100"/>
          <a:sy n="97" d="100"/>
        </p:scale>
        <p:origin x="1424" y="560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eg>
</file>

<file path=ppt/media/image5.jpe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9375" y="0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3D446D-6055-4C17-94E2-8BF8D8B2544B}" type="datetimeFigureOut">
              <a:rPr lang="en-GB" smtClean="0"/>
              <a:t>21/11/2023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4975" y="1249363"/>
            <a:ext cx="5997575" cy="3375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7388" y="4811713"/>
            <a:ext cx="5492750" cy="39370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9375" y="9496425"/>
            <a:ext cx="2974975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9DA8EC-31AD-4427-8D75-2F45F8B68E4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3801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9DA8EC-31AD-4427-8D75-2F45F8B68E4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4138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41A35E-0B61-42D8-A5AB-EA13213AD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AA0F7F9-4C58-4A28-B8AE-35F2516EC3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2EFF252-6748-4490-A7C9-BA626261D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9584-9C1B-4F77-A5D7-6D3C9B19F980}" type="datetimeFigureOut">
              <a:rPr lang="en-US" smtClean="0"/>
              <a:t>11/21/23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4457D1-88AC-4466-8DD4-63FD85203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2699D5E-6869-4EEE-AF77-487FA4366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C5BFA-BCA2-4632-BE1B-62B460272F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9403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9BBC06-7C53-4FF3-A438-DAF6AE2B3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3C2F594-FC9C-4DD4-A7F8-E8CF671FD9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DFF567-E751-4F3B-BDD7-15B89F5B1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9584-9C1B-4F77-A5D7-6D3C9B19F980}" type="datetimeFigureOut">
              <a:rPr lang="en-US" smtClean="0"/>
              <a:t>11/21/23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125831-73EC-42D5-A5F8-A57EB4C82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883D83-2729-46C0-A558-4AD7F096F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C5BFA-BCA2-4632-BE1B-62B460272F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957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393A6B2-6D25-43BB-A149-0A3951B25B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640E9A7-DB4C-4D7D-9650-211A9DEFD0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9A46CB-9AFF-4B6A-8ABE-0F3EA61CE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9584-9C1B-4F77-A5D7-6D3C9B19F980}" type="datetimeFigureOut">
              <a:rPr lang="en-US" smtClean="0"/>
              <a:t>11/21/23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68AA0A0-341A-493A-9653-DAEA962B8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54A3C9B-CB8B-49C9-B4CB-C93721BDD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C5BFA-BCA2-4632-BE1B-62B460272F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059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rown rectangular object&#10;&#10;Description automatically generated with medium confidence">
            <a:extLst>
              <a:ext uri="{FF2B5EF4-FFF2-40B4-BE49-F238E27FC236}">
                <a16:creationId xmlns:a16="http://schemas.microsoft.com/office/drawing/2014/main" id="{ABFC8583-A9B7-5DCD-0CC7-61F6EC29D0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00" b="56471"/>
          <a:stretch/>
        </p:blipFill>
        <p:spPr>
          <a:xfrm rot="10800000">
            <a:off x="-2316" y="-1"/>
            <a:ext cx="12194315" cy="68103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2D47288-E4C7-4421-ADCE-CDC3A03BC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7443D9-23BD-421F-B503-616FDC6E3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  <a:lvl2pPr>
              <a:defRPr>
                <a:latin typeface="Helvetica" pitchFamily="2" charset="0"/>
              </a:defRPr>
            </a:lvl2pPr>
            <a:lvl3pPr>
              <a:defRPr>
                <a:latin typeface="Helvetica" pitchFamily="2" charset="0"/>
              </a:defRPr>
            </a:lvl3pPr>
            <a:lvl4pPr>
              <a:defRPr>
                <a:latin typeface="Helvetica" pitchFamily="2" charset="0"/>
              </a:defRPr>
            </a:lvl4pPr>
            <a:lvl5pPr>
              <a:defRPr>
                <a:latin typeface="Helvetica" pitchFamily="2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7CB2100-5CA4-49FB-980D-24135F038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83009584-9C1B-4F77-A5D7-6D3C9B19F980}" type="datetimeFigureOut">
              <a:rPr lang="en-US" smtClean="0"/>
              <a:pPr/>
              <a:t>11/21/23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B22A7E-41B9-437F-B305-F7865100C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B76D9B-8445-4DA6-AECF-65A960E53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7F6C5BFA-BCA2-4632-BE1B-62B460272F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CCEC7F-0289-3FD5-94FD-9335F0D19F6B}"/>
              </a:ext>
            </a:extLst>
          </p:cNvPr>
          <p:cNvSpPr/>
          <p:nvPr userDrawn="1"/>
        </p:nvSpPr>
        <p:spPr>
          <a:xfrm rot="10800000">
            <a:off x="0" y="0"/>
            <a:ext cx="12192000" cy="689113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  <a:lumMod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462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8EFA68-F9C0-4228-A4EA-578421DBC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ADF966-F678-4E65-91EF-DF9F2F2B8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FB3A6A-8686-4D7D-BF8D-EB01830BC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9584-9C1B-4F77-A5D7-6D3C9B19F980}" type="datetimeFigureOut">
              <a:rPr lang="en-US" smtClean="0"/>
              <a:t>11/21/23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BC8CCA-2B11-419E-A506-B8DE8B8AE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71D604-8302-4AFA-93B3-D38EE3D39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C5BFA-BCA2-4632-BE1B-62B460272F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4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68D0CE-1817-406E-98F8-0E1C12721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343C42-C26F-4A51-BEF6-988CB4F3DC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62C5836-5D66-4493-B296-7B545B9C2C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8FBDAFF-B7B6-4517-92B6-345D2EBA1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9584-9C1B-4F77-A5D7-6D3C9B19F980}" type="datetimeFigureOut">
              <a:rPr lang="en-US" smtClean="0"/>
              <a:t>11/21/23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B290F57-FCAF-4056-A1FC-0B47E2A2C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8CDE3AE-BADB-4F43-9C84-BAE534FD0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C5BFA-BCA2-4632-BE1B-62B460272F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553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2EA9C-0825-422B-87EB-AC3D3BEE4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6DF1BCC-8FFA-4E54-A05E-B0C9BAD8B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880FDF4-AF7D-4779-B07F-AFF9774C1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2F351EC-2597-478F-9F35-62A0B3F666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BE3DBF0-3E94-4410-BF24-35BA8B0A35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C008A2E-69E5-4702-BBE0-42E081653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9584-9C1B-4F77-A5D7-6D3C9B19F980}" type="datetimeFigureOut">
              <a:rPr lang="en-US" smtClean="0"/>
              <a:t>11/21/23</a:t>
            </a:fld>
            <a:endParaRPr lang="en-US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DE2DE3C-48F6-40DA-B0D1-96CFB9C59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9EE9799-C3E2-4ED3-89E7-01EF9161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C5BFA-BCA2-4632-BE1B-62B460272F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569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2EF8D6-E45A-42F8-AB28-DA6242BBD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1932DA0-919B-4AD6-9B07-0281F0E4C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9584-9C1B-4F77-A5D7-6D3C9B19F980}" type="datetimeFigureOut">
              <a:rPr lang="en-US" smtClean="0"/>
              <a:t>11/21/23</a:t>
            </a:fld>
            <a:endParaRPr lang="en-US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A2C66E7-6473-4761-9E71-74842FAA1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682B499-0960-41EF-A452-4C00FD21E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C5BFA-BCA2-4632-BE1B-62B460272F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646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3A819F3-F153-455F-987A-06141E90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9584-9C1B-4F77-A5D7-6D3C9B19F980}" type="datetimeFigureOut">
              <a:rPr lang="en-US" smtClean="0"/>
              <a:t>11/21/23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4182D1C-1EB1-4211-A3C5-63EB132ED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1AC2B4C-CDB0-4EC6-951A-E9BE1A1E4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C5BFA-BCA2-4632-BE1B-62B460272F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732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154D49-72E1-4968-BD00-3CA9690FD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090B4F-9FBC-45F1-B4C6-E6BA90644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AC51353-BEDF-4D7C-B4F4-67A401808B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11FC72-C1A8-424A-B235-0F724F65B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9584-9C1B-4F77-A5D7-6D3C9B19F980}" type="datetimeFigureOut">
              <a:rPr lang="en-US" smtClean="0"/>
              <a:t>11/21/23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59A8412-A130-4EAF-8E74-7C1DF5377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454D99-97CB-42F5-946D-CCA08F4B5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C5BFA-BCA2-4632-BE1B-62B460272F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765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D9FB76-F94D-4CB6-9FB2-D7ADFDAAD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79D6DCF-7EE1-470F-A31E-BB2090BCA6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9C6E83F-2CD3-4BD3-A03B-6414554F4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60D20B8-CC3E-43D6-9BB8-3EE4557CD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09584-9C1B-4F77-A5D7-6D3C9B19F980}" type="datetimeFigureOut">
              <a:rPr lang="en-US" smtClean="0"/>
              <a:t>11/21/23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D0C7E7A-D25F-4A47-926C-3E4C04223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0C9D133-FA7C-4922-BA71-161056E69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6C5BFA-BCA2-4632-BE1B-62B460272F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479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A584A0B-23D3-47AC-9896-53223086E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918464E-D475-4A2C-A1D3-73FA10EDC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6F155A-D977-4A18-84FA-B3ACED84A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83009584-9C1B-4F77-A5D7-6D3C9B19F980}" type="datetimeFigureOut">
              <a:rPr lang="en-US" smtClean="0"/>
              <a:pPr/>
              <a:t>11/21/23</a:t>
            </a:fld>
            <a:endParaRPr lang="en-US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AC0DD0-F90E-4BE0-8828-9B7BA2E79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666D70-CAEC-4B68-A316-76984BA747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7F6C5BFA-BCA2-4632-BE1B-62B460272F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475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E00B27E-CF12-4318-A6A5-76736E284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3018" y="-1639"/>
            <a:ext cx="9158269" cy="686870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90A1BDA-A018-48BB-A0DD-03064DF4FC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472" y="922339"/>
            <a:ext cx="6569588" cy="2027666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Helvetica" pitchFamily="2" charset="0"/>
              </a:rPr>
              <a:t>Automatic </a:t>
            </a:r>
            <a:r>
              <a:rPr lang="en-US" sz="2800" dirty="0" err="1">
                <a:solidFill>
                  <a:schemeClr val="accent5">
                    <a:lumMod val="75000"/>
                  </a:schemeClr>
                </a:solidFill>
                <a:latin typeface="Helvetica" pitchFamily="2" charset="0"/>
              </a:rPr>
              <a:t>lithoclassification</a:t>
            </a:r>
            <a:r>
              <a:rPr lang="en-US" sz="2800" dirty="0">
                <a:solidFill>
                  <a:schemeClr val="accent5">
                    <a:lumMod val="75000"/>
                  </a:schemeClr>
                </a:solidFill>
                <a:latin typeface="Helvetica" pitchFamily="2" charset="0"/>
              </a:rPr>
              <a:t> of unconsolidated sediments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BFC9514-304D-47C8-BF8E-3FE4EAD9D7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9543" y="3430958"/>
            <a:ext cx="9729872" cy="1019453"/>
          </a:xfrm>
        </p:spPr>
        <p:txBody>
          <a:bodyPr>
            <a:noAutofit/>
          </a:bodyPr>
          <a:lstStyle/>
          <a:p>
            <a:pPr algn="l"/>
            <a:r>
              <a:rPr lang="de-CH" dirty="0">
                <a:latin typeface="Helvetica" pitchFamily="2" charset="0"/>
              </a:rPr>
              <a:t>ADS CAS Module 3</a:t>
            </a:r>
          </a:p>
          <a:p>
            <a:pPr algn="l"/>
            <a:r>
              <a:rPr lang="de-CH" sz="1400" dirty="0">
                <a:latin typeface="Helvetica" pitchFamily="2" charset="0"/>
              </a:rPr>
              <a:t>01.12.2023</a:t>
            </a:r>
            <a:endParaRPr lang="en-US" sz="1400" dirty="0">
              <a:latin typeface="Helvetica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2261FEB-A99F-4BEA-B300-F5AB1A521550}"/>
              </a:ext>
            </a:extLst>
          </p:cNvPr>
          <p:cNvSpPr txBox="1"/>
          <p:nvPr/>
        </p:nvSpPr>
        <p:spPr>
          <a:xfrm>
            <a:off x="366471" y="4799958"/>
            <a:ext cx="476309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Sebastian Schaller and Patricio Becerra</a:t>
            </a:r>
            <a:endParaRPr lang="en-US" sz="1200" dirty="0">
              <a:latin typeface="Helvetica" pitchFamily="2" charset="0"/>
            </a:endParaRPr>
          </a:p>
          <a:p>
            <a:endParaRPr lang="en-US" sz="1200" dirty="0">
              <a:latin typeface="Helvetica" pitchFamily="2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250318E-2D1E-4D64-802C-CABA24585BA0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407" y="845732"/>
            <a:ext cx="1439664" cy="82557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7DC9D84-4559-4B7D-95D0-2CE5C42EC77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846" y="431727"/>
            <a:ext cx="1485389" cy="798213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09964B4-590B-472D-98C8-E7A5EFA120E7}"/>
              </a:ext>
            </a:extLst>
          </p:cNvPr>
          <p:cNvSpPr/>
          <p:nvPr/>
        </p:nvSpPr>
        <p:spPr>
          <a:xfrm>
            <a:off x="127488" y="312127"/>
            <a:ext cx="1340827" cy="5099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8E75768B-7E3B-43B2-9238-524E2373BED5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08" y="118180"/>
            <a:ext cx="1102330" cy="86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624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2" t="3444" r="1573" b="2637"/>
          <a:stretch/>
        </p:blipFill>
        <p:spPr>
          <a:xfrm>
            <a:off x="572655" y="2105891"/>
            <a:ext cx="4368800" cy="387003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4" t="5118" r="1011" b="1415"/>
          <a:stretch/>
        </p:blipFill>
        <p:spPr>
          <a:xfrm>
            <a:off x="6096000" y="1690688"/>
            <a:ext cx="5374611" cy="492081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 rot="1808172">
            <a:off x="6763465" y="2802243"/>
            <a:ext cx="265847" cy="879984"/>
          </a:xfrm>
          <a:prstGeom prst="ellipse">
            <a:avLst/>
          </a:prstGeom>
          <a:solidFill>
            <a:srgbClr val="D3D3D4">
              <a:alpha val="0"/>
            </a:srgb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Helvetica" pitchFamily="2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9449909" y="3501149"/>
            <a:ext cx="763648" cy="234629"/>
          </a:xfrm>
          <a:prstGeom prst="ellipse">
            <a:avLst/>
          </a:prstGeom>
          <a:solidFill>
            <a:srgbClr val="AEDBEA">
              <a:alpha val="0"/>
            </a:srgbClr>
          </a:solidFill>
          <a:ln w="127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Helvetica" pitchFamily="2" charset="0"/>
            </a:endParaRPr>
          </a:p>
        </p:txBody>
      </p:sp>
      <p:sp>
        <p:nvSpPr>
          <p:cNvPr id="9" name="Oval 8"/>
          <p:cNvSpPr/>
          <p:nvPr/>
        </p:nvSpPr>
        <p:spPr>
          <a:xfrm rot="1757454">
            <a:off x="6750550" y="5208028"/>
            <a:ext cx="234731" cy="1050045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Helvetica" pitchFamily="2" charset="0"/>
            </a:endParaRPr>
          </a:p>
        </p:txBody>
      </p:sp>
      <p:sp>
        <p:nvSpPr>
          <p:cNvPr id="13" name="Oval 12"/>
          <p:cNvSpPr/>
          <p:nvPr/>
        </p:nvSpPr>
        <p:spPr>
          <a:xfrm rot="1469811">
            <a:off x="9691090" y="5148296"/>
            <a:ext cx="119233" cy="607218"/>
          </a:xfrm>
          <a:prstGeom prst="ellipse">
            <a:avLst/>
          </a:prstGeom>
          <a:solidFill>
            <a:srgbClr val="8EBE8E">
              <a:alpha val="0"/>
            </a:srgb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Helvetica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28736" y="65244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Ternary</a:t>
            </a:r>
            <a:r>
              <a:rPr lang="de-CH" sz="2800" dirty="0">
                <a:latin typeface="Helvetica" pitchFamily="2" charset="0"/>
              </a:rPr>
              <a:t> </a:t>
            </a:r>
            <a:r>
              <a:rPr lang="en-US" sz="2800" dirty="0">
                <a:latin typeface="Helvetica" pitchFamily="2" charset="0"/>
              </a:rPr>
              <a:t>Scatter</a:t>
            </a:r>
            <a:r>
              <a:rPr lang="de-CH" sz="2800" dirty="0">
                <a:latin typeface="Helvetica" pitchFamily="2" charset="0"/>
              </a:rPr>
              <a:t> Plots Density/Magnetic </a:t>
            </a:r>
            <a:r>
              <a:rPr lang="en-US" sz="2800" dirty="0">
                <a:latin typeface="Helvetica" pitchFamily="2" charset="0"/>
              </a:rPr>
              <a:t>Susceptibility</a:t>
            </a:r>
            <a:r>
              <a:rPr lang="de-CH" sz="2800" dirty="0">
                <a:latin typeface="Helvetica" pitchFamily="2" charset="0"/>
              </a:rPr>
              <a:t>/Natural Gamma</a:t>
            </a:r>
            <a:endParaRPr lang="en-GB" sz="2800" dirty="0">
              <a:latin typeface="Helvetica" pitchFamily="2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385784" y="1847862"/>
            <a:ext cx="676275" cy="361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Helvetica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146581" y="1808300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latin typeface="Helvetica" pitchFamily="2" charset="0"/>
              </a:rPr>
              <a:t>Nat Gamma</a:t>
            </a:r>
            <a:endParaRPr lang="en-GB" dirty="0">
              <a:latin typeface="Helvetica" pitchFamily="2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572655" y="2262077"/>
            <a:ext cx="1964452" cy="3355119"/>
          </a:xfrm>
          <a:prstGeom prst="straightConnector1">
            <a:avLst/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 rot="17938815">
            <a:off x="4415870" y="5693355"/>
            <a:ext cx="914400" cy="2179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Helvetica" pitchFamily="2" charset="0"/>
            </a:endParaRPr>
          </a:p>
        </p:txBody>
      </p:sp>
      <p:sp>
        <p:nvSpPr>
          <p:cNvPr id="32" name="Rectangle 31"/>
          <p:cNvSpPr/>
          <p:nvPr/>
        </p:nvSpPr>
        <p:spPr>
          <a:xfrm rot="3140875">
            <a:off x="167321" y="5744756"/>
            <a:ext cx="914400" cy="2179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Helvetica" pitchFamily="2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949419" y="5791261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>
                <a:latin typeface="Helvetica" pitchFamily="2" charset="0"/>
              </a:rPr>
              <a:t>Mag. </a:t>
            </a:r>
            <a:r>
              <a:rPr lang="de-CH" dirty="0" err="1">
                <a:latin typeface="Helvetica" pitchFamily="2" charset="0"/>
              </a:rPr>
              <a:t>Sus</a:t>
            </a:r>
            <a:r>
              <a:rPr lang="de-CH" dirty="0">
                <a:latin typeface="Helvetica" pitchFamily="2" charset="0"/>
              </a:rPr>
              <a:t>.</a:t>
            </a:r>
            <a:endParaRPr lang="en-GB" dirty="0">
              <a:latin typeface="Helvetica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0" y="5750266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err="1">
                <a:latin typeface="Helvetica" pitchFamily="2" charset="0"/>
              </a:rPr>
              <a:t>Density</a:t>
            </a:r>
            <a:endParaRPr lang="en-GB" dirty="0">
              <a:latin typeface="Helvetica" pitchFamily="2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>
          <a:xfrm flipH="1">
            <a:off x="1899767" y="4656692"/>
            <a:ext cx="1386358" cy="6163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985780" y="4341908"/>
            <a:ext cx="31409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latin typeface="Helvetica" pitchFamily="2" charset="0"/>
              </a:rPr>
              <a:t>Impact </a:t>
            </a:r>
            <a:r>
              <a:rPr lang="de-CH" dirty="0" err="1">
                <a:latin typeface="Helvetica" pitchFamily="2" charset="0"/>
              </a:rPr>
              <a:t>of</a:t>
            </a:r>
            <a:r>
              <a:rPr lang="de-CH" dirty="0">
                <a:latin typeface="Helvetica" pitchFamily="2" charset="0"/>
              </a:rPr>
              <a:t> </a:t>
            </a:r>
            <a:r>
              <a:rPr lang="de-CH" dirty="0" err="1">
                <a:latin typeface="Helvetica" pitchFamily="2" charset="0"/>
              </a:rPr>
              <a:t>magnetic</a:t>
            </a:r>
            <a:r>
              <a:rPr lang="de-CH" dirty="0">
                <a:latin typeface="Helvetica" pitchFamily="2" charset="0"/>
              </a:rPr>
              <a:t> on </a:t>
            </a:r>
            <a:r>
              <a:rPr lang="de-CH" dirty="0" err="1">
                <a:latin typeface="Helvetica" pitchFamily="2" charset="0"/>
              </a:rPr>
              <a:t>gravel</a:t>
            </a:r>
            <a:r>
              <a:rPr lang="de-CH" dirty="0">
                <a:latin typeface="Helvetica" pitchFamily="2" charset="0"/>
              </a:rPr>
              <a:t>?</a:t>
            </a:r>
            <a:endParaRPr lang="en-GB" dirty="0">
              <a:latin typeface="Helvetica" pitchFamily="2" charset="0"/>
            </a:endParaRPr>
          </a:p>
        </p:txBody>
      </p:sp>
      <p:sp>
        <p:nvSpPr>
          <p:cNvPr id="37" name="Oval 36"/>
          <p:cNvSpPr/>
          <p:nvPr/>
        </p:nvSpPr>
        <p:spPr>
          <a:xfrm rot="18148523">
            <a:off x="9031930" y="3415568"/>
            <a:ext cx="638999" cy="171160"/>
          </a:xfrm>
          <a:prstGeom prst="ellipse">
            <a:avLst/>
          </a:prstGeom>
          <a:solidFill>
            <a:srgbClr val="AEDBEA">
              <a:alpha val="0"/>
            </a:srgbClr>
          </a:solidFill>
          <a:ln w="1270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Helvetica" pitchFamily="2" charset="0"/>
            </a:endParaRPr>
          </a:p>
        </p:txBody>
      </p:sp>
      <p:cxnSp>
        <p:nvCxnSpPr>
          <p:cNvPr id="39" name="Straight Arrow Connector 38"/>
          <p:cNvCxnSpPr>
            <a:endCxn id="37" idx="0"/>
          </p:cNvCxnSpPr>
          <p:nvPr/>
        </p:nvCxnSpPr>
        <p:spPr>
          <a:xfrm>
            <a:off x="8877300" y="2686050"/>
            <a:ext cx="401933" cy="7691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8877300" y="2686050"/>
            <a:ext cx="948259" cy="81509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8281505" y="2411253"/>
            <a:ext cx="15440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>
                <a:latin typeface="Helvetica" pitchFamily="2" charset="0"/>
              </a:rPr>
              <a:t>Two</a:t>
            </a:r>
            <a:r>
              <a:rPr lang="de-CH" dirty="0">
                <a:latin typeface="Helvetica" pitchFamily="2" charset="0"/>
              </a:rPr>
              <a:t> </a:t>
            </a:r>
            <a:r>
              <a:rPr lang="de-CH" dirty="0" err="1">
                <a:latin typeface="Helvetica" pitchFamily="2" charset="0"/>
              </a:rPr>
              <a:t>clusters</a:t>
            </a:r>
            <a:r>
              <a:rPr lang="de-CH" dirty="0">
                <a:latin typeface="Helvetica" pitchFamily="2" charset="0"/>
              </a:rPr>
              <a:t>?</a:t>
            </a:r>
            <a:endParaRPr lang="en-GB" dirty="0">
              <a:latin typeface="Helvetica" pitchFamily="2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28736" y="935137"/>
            <a:ext cx="4556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err="1">
                <a:latin typeface="Helvetica" pitchFamily="2" charset="0"/>
              </a:rPr>
              <a:t>Density</a:t>
            </a:r>
            <a:r>
              <a:rPr lang="de-CH" dirty="0">
                <a:latin typeface="Helvetica" pitchFamily="2" charset="0"/>
              </a:rPr>
              <a:t> &lt;-&gt;Natural Gamma, dominant </a:t>
            </a:r>
            <a:r>
              <a:rPr lang="de-CH" dirty="0" err="1">
                <a:latin typeface="Helvetica" pitchFamily="2" charset="0"/>
              </a:rPr>
              <a:t>logs</a:t>
            </a:r>
            <a:r>
              <a:rPr lang="de-CH" dirty="0">
                <a:latin typeface="Helvetica" pitchFamily="2" charset="0"/>
              </a:rPr>
              <a:t>?</a:t>
            </a:r>
            <a:endParaRPr lang="en-GB" dirty="0">
              <a:latin typeface="Helvetica" pitchFamily="2" charset="0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869236" y="1304469"/>
            <a:ext cx="578565" cy="27081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807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988" y="86736"/>
            <a:ext cx="10515600" cy="616412"/>
          </a:xfrm>
        </p:spPr>
        <p:txBody>
          <a:bodyPr>
            <a:normAutofit/>
          </a:bodyPr>
          <a:lstStyle/>
          <a:p>
            <a:r>
              <a:rPr lang="de-CH" sz="2800" dirty="0" err="1">
                <a:latin typeface="Helvetica" pitchFamily="2" charset="0"/>
              </a:rPr>
              <a:t>Introduction</a:t>
            </a:r>
            <a:r>
              <a:rPr lang="de-CH" sz="2800" dirty="0">
                <a:latin typeface="Helvetica" pitchFamily="2" charset="0"/>
              </a:rPr>
              <a:t> and </a:t>
            </a:r>
            <a:r>
              <a:rPr lang="de-CH" sz="2800" dirty="0" err="1">
                <a:latin typeface="Helvetica" pitchFamily="2" charset="0"/>
              </a:rPr>
              <a:t>background</a:t>
            </a:r>
            <a:endParaRPr lang="en-GB" sz="2800" dirty="0">
              <a:latin typeface="Helvetica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024"/>
          <a:stretch/>
        </p:blipFill>
        <p:spPr>
          <a:xfrm>
            <a:off x="117973" y="1163453"/>
            <a:ext cx="4306705" cy="21243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113"/>
          <a:stretch/>
        </p:blipFill>
        <p:spPr>
          <a:xfrm>
            <a:off x="4620082" y="1230057"/>
            <a:ext cx="7114718" cy="39524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775" b="34479"/>
          <a:stretch/>
        </p:blipFill>
        <p:spPr>
          <a:xfrm>
            <a:off x="1370321" y="4004181"/>
            <a:ext cx="4306705" cy="2382983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>
            <a:off x="162211" y="3037510"/>
            <a:ext cx="1252252" cy="333233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95954" y="2531994"/>
            <a:ext cx="4726971" cy="147939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5869709" y="861024"/>
            <a:ext cx="4165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err="1">
                <a:latin typeface="Helvetica" pitchFamily="2" charset="0"/>
              </a:rPr>
              <a:t>Seismic</a:t>
            </a:r>
            <a:r>
              <a:rPr lang="de-CH" dirty="0">
                <a:latin typeface="Helvetica" pitchFamily="2" charset="0"/>
              </a:rPr>
              <a:t> </a:t>
            </a:r>
            <a:r>
              <a:rPr lang="en-US" dirty="0">
                <a:latin typeface="Helvetica" pitchFamily="2" charset="0"/>
              </a:rPr>
              <a:t>line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62211" y="849873"/>
            <a:ext cx="4165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Glacial extents of the Rhine Glacier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015505" y="3634849"/>
            <a:ext cx="4165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Local </a:t>
            </a:r>
            <a:r>
              <a:rPr lang="en-US" dirty="0" err="1">
                <a:latin typeface="Helvetica" pitchFamily="2" charset="0"/>
              </a:rPr>
              <a:t>overdeepenings</a:t>
            </a:r>
            <a:endParaRPr lang="en-US" dirty="0">
              <a:latin typeface="Helvetica" pitchFamily="2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9646805" y="4592825"/>
            <a:ext cx="1498600" cy="4318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Helvetica" pitchFamily="2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11570" y="5340079"/>
            <a:ext cx="1092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latin typeface="Helvetica" pitchFamily="2" charset="0"/>
              </a:rPr>
              <a:t>Drill </a:t>
            </a:r>
            <a:r>
              <a:rPr lang="de-CH" dirty="0" err="1">
                <a:latin typeface="Helvetica" pitchFamily="2" charset="0"/>
              </a:rPr>
              <a:t>core</a:t>
            </a:r>
            <a:endParaRPr lang="en-GB" dirty="0">
              <a:latin typeface="Helvetica" pitchFamily="2" charset="0"/>
            </a:endParaRPr>
          </a:p>
        </p:txBody>
      </p:sp>
      <p:cxnSp>
        <p:nvCxnSpPr>
          <p:cNvPr id="34" name="Straight Arrow Connector 33"/>
          <p:cNvCxnSpPr>
            <a:stCxn id="39" idx="0"/>
          </p:cNvCxnSpPr>
          <p:nvPr/>
        </p:nvCxnSpPr>
        <p:spPr>
          <a:xfrm flipH="1" flipV="1">
            <a:off x="9006275" y="4366107"/>
            <a:ext cx="1351396" cy="97397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8032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3673920" y="4489717"/>
            <a:ext cx="1498600" cy="4318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Helvetica" pitchFamily="2" charset="0"/>
            </a:endParaRPr>
          </a:p>
        </p:txBody>
      </p:sp>
      <p:pic>
        <p:nvPicPr>
          <p:cNvPr id="7" name="Picture 6" descr="A rectangular object with a white ruler&#10;&#10;Description automatically generated with medium confidence">
            <a:extLst>
              <a:ext uri="{FF2B5EF4-FFF2-40B4-BE49-F238E27FC236}">
                <a16:creationId xmlns:a16="http://schemas.microsoft.com/office/drawing/2014/main" id="{42F2382E-5992-5403-C2CA-8744939CC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25" y="808383"/>
            <a:ext cx="1618249" cy="6049617"/>
          </a:xfrm>
          <a:prstGeom prst="rect">
            <a:avLst/>
          </a:prstGeom>
        </p:spPr>
      </p:pic>
      <p:pic>
        <p:nvPicPr>
          <p:cNvPr id="9" name="Picture 8" descr="A measuring tape with a scale&#10;&#10;Description automatically generated with medium confidence">
            <a:extLst>
              <a:ext uri="{FF2B5EF4-FFF2-40B4-BE49-F238E27FC236}">
                <a16:creationId xmlns:a16="http://schemas.microsoft.com/office/drawing/2014/main" id="{4649655A-1AB7-E76D-5C97-997C408EDC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184" y="808382"/>
            <a:ext cx="1615736" cy="6049617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04972911-656A-F89A-A083-9B18A86F2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988" y="86736"/>
            <a:ext cx="10515600" cy="616412"/>
          </a:xfrm>
        </p:spPr>
        <p:txBody>
          <a:bodyPr>
            <a:normAutofit/>
          </a:bodyPr>
          <a:lstStyle/>
          <a:p>
            <a:r>
              <a:rPr lang="de-CH" sz="2800" dirty="0" err="1">
                <a:latin typeface="Helvetica" pitchFamily="2" charset="0"/>
              </a:rPr>
              <a:t>Introduction</a:t>
            </a:r>
            <a:r>
              <a:rPr lang="de-CH" sz="2800" dirty="0">
                <a:latin typeface="Helvetica" pitchFamily="2" charset="0"/>
              </a:rPr>
              <a:t> and </a:t>
            </a:r>
            <a:r>
              <a:rPr lang="de-CH" sz="2800" dirty="0" err="1">
                <a:latin typeface="Helvetica" pitchFamily="2" charset="0"/>
              </a:rPr>
              <a:t>background</a:t>
            </a:r>
            <a:endParaRPr lang="en-GB" sz="2800" dirty="0">
              <a:latin typeface="Helvetic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5C9D8F-859E-1BCA-4900-043CC7266BD2}"/>
              </a:ext>
            </a:extLst>
          </p:cNvPr>
          <p:cNvSpPr txBox="1"/>
          <p:nvPr/>
        </p:nvSpPr>
        <p:spPr>
          <a:xfrm>
            <a:off x="3977012" y="1052640"/>
            <a:ext cx="723869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Helvetica" pitchFamily="2" charset="0"/>
              </a:rPr>
              <a:t>S</a:t>
            </a:r>
            <a:r>
              <a:rPr lang="en-GB" b="0" dirty="0">
                <a:effectLst/>
                <a:latin typeface="Helvetica" pitchFamily="2" charset="0"/>
              </a:rPr>
              <a:t>edimentological, geophysical, and chemical logs ('features') were collected from a 252-meter-long sediment drill core.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effectLst/>
                <a:latin typeface="Helvetica" pitchFamily="2" charset="0"/>
              </a:rPr>
              <a:t>The unconsolidated sediments in the log are classified into several </a:t>
            </a:r>
            <a:r>
              <a:rPr lang="en-GB" b="0" dirty="0" err="1">
                <a:effectLst/>
                <a:latin typeface="Helvetica" pitchFamily="2" charset="0"/>
              </a:rPr>
              <a:t>lithoclastic</a:t>
            </a:r>
            <a:r>
              <a:rPr lang="en-GB" b="0" dirty="0">
                <a:effectLst/>
                <a:latin typeface="Helvetica" pitchFamily="2" charset="0"/>
              </a:rPr>
              <a:t> types (e.g. sand, or fine clays)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effectLst/>
                <a:latin typeface="Helvetica" pitchFamily="2" charset="0"/>
              </a:rPr>
              <a:t>The goal of the M3 project is to set the foundation for a machine learning model that can perform a log-based classification of unconsolidated quaternary sediments.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DD36D6-D050-2D7F-161A-DB2F8254E039}"/>
              </a:ext>
            </a:extLst>
          </p:cNvPr>
          <p:cNvSpPr txBox="1"/>
          <p:nvPr/>
        </p:nvSpPr>
        <p:spPr>
          <a:xfrm>
            <a:off x="3977012" y="2961676"/>
            <a:ext cx="448629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Helvetica" pitchFamily="2" charset="0"/>
            </a:endParaRPr>
          </a:p>
          <a:p>
            <a:r>
              <a:rPr lang="en-GB" b="0" dirty="0">
                <a:effectLst/>
                <a:latin typeface="Helvetica" pitchFamily="2" charset="0"/>
              </a:rPr>
              <a:t>Advantages: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0" dirty="0">
              <a:effectLst/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effectLst/>
                <a:latin typeface="Helvetica" pitchFamily="2" charset="0"/>
              </a:rPr>
              <a:t>Core drilling is expensive ~1000 </a:t>
            </a:r>
            <a:r>
              <a:rPr lang="en-GB" b="0" dirty="0" err="1">
                <a:effectLst/>
                <a:latin typeface="Helvetica" pitchFamily="2" charset="0"/>
              </a:rPr>
              <a:t>sFr</a:t>
            </a:r>
            <a:r>
              <a:rPr lang="en-GB" b="0" dirty="0">
                <a:effectLst/>
                <a:latin typeface="Helvetica" pitchFamily="2" charset="0"/>
              </a:rPr>
              <a:t>/m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effectLst/>
                <a:latin typeface="Helvetica" pitchFamily="2" charset="0"/>
              </a:rPr>
              <a:t>It takes a lot of time to </a:t>
            </a:r>
            <a:r>
              <a:rPr lang="en-GB" b="0" dirty="0" err="1">
                <a:effectLst/>
                <a:latin typeface="Helvetica" pitchFamily="2" charset="0"/>
              </a:rPr>
              <a:t>analyze</a:t>
            </a:r>
            <a:r>
              <a:rPr lang="en-GB" b="0" dirty="0">
                <a:effectLst/>
                <a:latin typeface="Helvetica" pitchFamily="2" charset="0"/>
              </a:rPr>
              <a:t> and describe </a:t>
            </a:r>
            <a:r>
              <a:rPr lang="en-GB" dirty="0">
                <a:latin typeface="Helvetica" pitchFamily="2" charset="0"/>
                <a:sym typeface="Wingdings" pitchFamily="2" charset="2"/>
              </a:rPr>
              <a:t></a:t>
            </a:r>
            <a:r>
              <a:rPr lang="en-GB" b="0" dirty="0">
                <a:effectLst/>
                <a:latin typeface="Helvetica" pitchFamily="2" charset="0"/>
              </a:rPr>
              <a:t> 1-2 years from drilling to a proper stratigraphic profile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effectLst/>
                <a:latin typeface="Helvetica" pitchFamily="2" charset="0"/>
              </a:rPr>
              <a:t>A combination of much cheaper destructive drilling with wireline logging would be able to obtain the same logs.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dirty="0">
                <a:effectLst/>
                <a:latin typeface="Helvetica" pitchFamily="2" charset="0"/>
              </a:rPr>
              <a:t>This dataset could then be run through the ML model to reconstruct the stratigraphy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B049C29-37F0-553A-1B41-C3DE8B724A39}"/>
              </a:ext>
            </a:extLst>
          </p:cNvPr>
          <p:cNvGrpSpPr/>
          <p:nvPr/>
        </p:nvGrpSpPr>
        <p:grpSpPr>
          <a:xfrm>
            <a:off x="8566949" y="3207932"/>
            <a:ext cx="1571175" cy="919299"/>
            <a:chOff x="4459143" y="694165"/>
            <a:chExt cx="1851891" cy="1083547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5FE9156-0C80-5AAC-49F3-6B8A10CBF7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215" t="3433" r="4070" b="81617"/>
            <a:stretch/>
          </p:blipFill>
          <p:spPr>
            <a:xfrm>
              <a:off x="4459143" y="752475"/>
              <a:ext cx="1847273" cy="1025237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925BCFA-F662-9D30-DF4B-10432E69E196}"/>
                </a:ext>
              </a:extLst>
            </p:cNvPr>
            <p:cNvSpPr/>
            <p:nvPr/>
          </p:nvSpPr>
          <p:spPr>
            <a:xfrm>
              <a:off x="4463761" y="766763"/>
              <a:ext cx="1838036" cy="1010948"/>
            </a:xfrm>
            <a:prstGeom prst="rect">
              <a:avLst/>
            </a:prstGeom>
            <a:noFill/>
            <a:ln w="25400">
              <a:solidFill>
                <a:srgbClr val="D3D3D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B7F84FB-91F6-FF47-87D3-BF35848E7F0E}"/>
                </a:ext>
              </a:extLst>
            </p:cNvPr>
            <p:cNvSpPr txBox="1"/>
            <p:nvPr/>
          </p:nvSpPr>
          <p:spPr>
            <a:xfrm>
              <a:off x="4459143" y="694165"/>
              <a:ext cx="18518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200" dirty="0" err="1"/>
                <a:t>Diamict</a:t>
              </a:r>
              <a:endParaRPr lang="en-GB" sz="12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FC9E4BF-E624-89B8-63BB-D06C918EE402}"/>
              </a:ext>
            </a:extLst>
          </p:cNvPr>
          <p:cNvGrpSpPr/>
          <p:nvPr/>
        </p:nvGrpSpPr>
        <p:grpSpPr>
          <a:xfrm>
            <a:off x="10365737" y="3214447"/>
            <a:ext cx="1563338" cy="904330"/>
            <a:chOff x="4459143" y="1830486"/>
            <a:chExt cx="1856510" cy="1073918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68555B6-C8DA-C0DF-E3CE-D816E81F01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211" t="54641" r="3932" b="30679"/>
            <a:stretch/>
          </p:blipFill>
          <p:spPr>
            <a:xfrm>
              <a:off x="4459143" y="1893551"/>
              <a:ext cx="1856510" cy="1006764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3FBAA94-5DC8-DF2C-2071-29484E52A3A6}"/>
                </a:ext>
              </a:extLst>
            </p:cNvPr>
            <p:cNvSpPr/>
            <p:nvPr/>
          </p:nvSpPr>
          <p:spPr>
            <a:xfrm>
              <a:off x="4468380" y="1879168"/>
              <a:ext cx="1838036" cy="1025236"/>
            </a:xfrm>
            <a:prstGeom prst="rect">
              <a:avLst/>
            </a:prstGeom>
            <a:noFill/>
            <a:ln w="25400">
              <a:solidFill>
                <a:srgbClr val="AEDBE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3766EA-89E2-1347-1105-5C7EE28F5F49}"/>
                </a:ext>
              </a:extLst>
            </p:cNvPr>
            <p:cNvSpPr txBox="1"/>
            <p:nvPr/>
          </p:nvSpPr>
          <p:spPr>
            <a:xfrm>
              <a:off x="5037798" y="1830486"/>
              <a:ext cx="6945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200" dirty="0" err="1"/>
                <a:t>Gravel</a:t>
              </a:r>
              <a:endParaRPr lang="en-GB" sz="1200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FE5CF70-31E9-15AC-9181-92A13FD818C4}"/>
              </a:ext>
            </a:extLst>
          </p:cNvPr>
          <p:cNvGrpSpPr/>
          <p:nvPr/>
        </p:nvGrpSpPr>
        <p:grpSpPr>
          <a:xfrm>
            <a:off x="8575283" y="4154602"/>
            <a:ext cx="1543404" cy="918634"/>
            <a:chOff x="4459143" y="2945633"/>
            <a:chExt cx="1856509" cy="1104994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1DC2AD2-8FE6-35E8-4C53-FB1E79EDA2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789" t="6600" r="7984" b="78316"/>
            <a:stretch/>
          </p:blipFill>
          <p:spPr>
            <a:xfrm>
              <a:off x="4459143" y="3016154"/>
              <a:ext cx="1856509" cy="1034473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BB4EDF7-ABAD-B177-FF8A-C00E4734C706}"/>
                </a:ext>
              </a:extLst>
            </p:cNvPr>
            <p:cNvSpPr/>
            <p:nvPr/>
          </p:nvSpPr>
          <p:spPr>
            <a:xfrm>
              <a:off x="4468380" y="3020772"/>
              <a:ext cx="1838036" cy="1025236"/>
            </a:xfrm>
            <a:prstGeom prst="rect">
              <a:avLst/>
            </a:prstGeom>
            <a:noFill/>
            <a:ln w="25400">
              <a:solidFill>
                <a:srgbClr val="EEE69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7EFABE9-3501-511F-2CFE-26357856EC5F}"/>
                </a:ext>
              </a:extLst>
            </p:cNvPr>
            <p:cNvSpPr txBox="1"/>
            <p:nvPr/>
          </p:nvSpPr>
          <p:spPr>
            <a:xfrm>
              <a:off x="5037798" y="2945633"/>
              <a:ext cx="6945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200" dirty="0"/>
                <a:t>Sand</a:t>
              </a:r>
              <a:endParaRPr lang="en-GB" sz="1200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5781489-AF22-F66B-E226-76744867EB31}"/>
              </a:ext>
            </a:extLst>
          </p:cNvPr>
          <p:cNvGrpSpPr/>
          <p:nvPr/>
        </p:nvGrpSpPr>
        <p:grpSpPr>
          <a:xfrm>
            <a:off x="10384787" y="4168224"/>
            <a:ext cx="1528047" cy="890606"/>
            <a:chOff x="4459143" y="4109655"/>
            <a:chExt cx="1856509" cy="1082047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109457EC-4E37-4E0B-F438-1342AC9BA3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61" t="81216" r="3838" b="3835"/>
            <a:stretch/>
          </p:blipFill>
          <p:spPr>
            <a:xfrm>
              <a:off x="4459143" y="4166466"/>
              <a:ext cx="1856509" cy="1025236"/>
            </a:xfrm>
            <a:prstGeom prst="rect">
              <a:avLst/>
            </a:prstGeom>
            <a:ln w="12700">
              <a:noFill/>
            </a:ln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2E0405D-F91B-9AD9-A7AD-3D20D5CEDE55}"/>
                </a:ext>
              </a:extLst>
            </p:cNvPr>
            <p:cNvSpPr/>
            <p:nvPr/>
          </p:nvSpPr>
          <p:spPr>
            <a:xfrm>
              <a:off x="4459144" y="4166466"/>
              <a:ext cx="1847272" cy="1025236"/>
            </a:xfrm>
            <a:prstGeom prst="rect">
              <a:avLst/>
            </a:prstGeom>
            <a:noFill/>
            <a:ln w="25400">
              <a:solidFill>
                <a:srgbClr val="8EBE8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05C4F50-678B-D108-6996-42B0BBABF6C9}"/>
                </a:ext>
              </a:extLst>
            </p:cNvPr>
            <p:cNvSpPr txBox="1"/>
            <p:nvPr/>
          </p:nvSpPr>
          <p:spPr>
            <a:xfrm>
              <a:off x="5037798" y="4109655"/>
              <a:ext cx="69458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200" dirty="0"/>
                <a:t>Fines</a:t>
              </a:r>
              <a:endParaRPr lang="en-GB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10655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3673920" y="4489717"/>
            <a:ext cx="1498600" cy="431800"/>
          </a:xfrm>
          <a:prstGeom prst="rect">
            <a:avLst/>
          </a:prstGeom>
          <a:solidFill>
            <a:schemeClr val="bg1">
              <a:alpha val="58000"/>
            </a:schemeClr>
          </a:solidFill>
          <a:ln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Helvetica" pitchFamily="2" charset="0"/>
            </a:endParaRPr>
          </a:p>
        </p:txBody>
      </p:sp>
      <p:pic>
        <p:nvPicPr>
          <p:cNvPr id="7" name="Picture 6" descr="A rectangular object with a white ruler&#10;&#10;Description automatically generated with medium confidence">
            <a:extLst>
              <a:ext uri="{FF2B5EF4-FFF2-40B4-BE49-F238E27FC236}">
                <a16:creationId xmlns:a16="http://schemas.microsoft.com/office/drawing/2014/main" id="{42F2382E-5992-5403-C2CA-8744939CC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25" y="808383"/>
            <a:ext cx="1618249" cy="6049617"/>
          </a:xfrm>
          <a:prstGeom prst="rect">
            <a:avLst/>
          </a:prstGeom>
        </p:spPr>
      </p:pic>
      <p:pic>
        <p:nvPicPr>
          <p:cNvPr id="9" name="Picture 8" descr="A measuring tape with a scale&#10;&#10;Description automatically generated with medium confidence">
            <a:extLst>
              <a:ext uri="{FF2B5EF4-FFF2-40B4-BE49-F238E27FC236}">
                <a16:creationId xmlns:a16="http://schemas.microsoft.com/office/drawing/2014/main" id="{4649655A-1AB7-E76D-5C97-997C408EDC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184" y="808382"/>
            <a:ext cx="1615736" cy="6049617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04972911-656A-F89A-A083-9B18A86F2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988" y="86736"/>
            <a:ext cx="10515600" cy="616412"/>
          </a:xfrm>
        </p:spPr>
        <p:txBody>
          <a:bodyPr>
            <a:normAutofit/>
          </a:bodyPr>
          <a:lstStyle/>
          <a:p>
            <a:r>
              <a:rPr lang="de-CH" sz="2800" dirty="0">
                <a:latin typeface="Helvetica" pitchFamily="2" charset="0"/>
              </a:rPr>
              <a:t>Module 3 </a:t>
            </a:r>
            <a:r>
              <a:rPr lang="de-CH" sz="2800" dirty="0" err="1">
                <a:latin typeface="Helvetica" pitchFamily="2" charset="0"/>
              </a:rPr>
              <a:t>Objectives</a:t>
            </a:r>
            <a:endParaRPr lang="en-GB" sz="2800" dirty="0">
              <a:latin typeface="Helvetic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5C9D8F-859E-1BCA-4900-043CC7266BD2}"/>
              </a:ext>
            </a:extLst>
          </p:cNvPr>
          <p:cNvSpPr txBox="1"/>
          <p:nvPr/>
        </p:nvSpPr>
        <p:spPr>
          <a:xfrm>
            <a:off x="4303949" y="1047387"/>
            <a:ext cx="723869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endParaRPr lang="en-GB" dirty="0">
              <a:latin typeface="Helvetica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0" dirty="0">
                <a:effectLst/>
                <a:latin typeface="Helvetica" pitchFamily="2" charset="0"/>
              </a:rPr>
              <a:t>Visualise the data in such a way that the visually-classified clusters are distinguishable</a:t>
            </a:r>
          </a:p>
          <a:p>
            <a:pPr marL="342900" indent="-342900">
              <a:buFont typeface="+mj-lt"/>
              <a:buAutoNum type="arabicPeriod"/>
            </a:pPr>
            <a:endParaRPr lang="en-GB" b="0" dirty="0">
              <a:effectLst/>
              <a:latin typeface="Helvetica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0" dirty="0">
                <a:effectLst/>
                <a:latin typeface="Helvetica" pitchFamily="2" charset="0"/>
              </a:rPr>
              <a:t>Attempt to find patterns in the data independent of the visual classification through unsupervised clustering algorithms. Two approaches are attempted:</a:t>
            </a:r>
          </a:p>
          <a:p>
            <a:pPr marL="342900" indent="-342900">
              <a:buFont typeface="+mj-lt"/>
              <a:buAutoNum type="arabicPeriod"/>
            </a:pPr>
            <a:endParaRPr lang="en-GB" b="0" dirty="0">
              <a:effectLst/>
              <a:latin typeface="Helvetica" pitchFamily="2" charset="0"/>
            </a:endParaRPr>
          </a:p>
          <a:p>
            <a:pPr marL="800100" lvl="1" indent="-342900">
              <a:buFont typeface="+mj-lt"/>
              <a:buAutoNum type="alphaLcPeriod"/>
            </a:pPr>
            <a:r>
              <a:rPr lang="en-GB" b="0" dirty="0">
                <a:effectLst/>
                <a:latin typeface="Helvetica" pitchFamily="2" charset="0"/>
              </a:rPr>
              <a:t>Direct clustering by several algorithms such as K-Means, and HDBSCAN</a:t>
            </a:r>
          </a:p>
          <a:p>
            <a:pPr marL="800100" lvl="1" indent="-342900">
              <a:buFont typeface="+mj-lt"/>
              <a:buAutoNum type="alphaLcPeriod"/>
            </a:pPr>
            <a:r>
              <a:rPr lang="en-GB" b="0" dirty="0">
                <a:effectLst/>
                <a:latin typeface="Helvetica" pitchFamily="2" charset="0"/>
              </a:rPr>
              <a:t>PCA-analysis for dimensionality reduction followed by K-Means and HDBSCAN clustering</a:t>
            </a:r>
          </a:p>
          <a:p>
            <a:pPr marL="800100" lvl="1" indent="-342900">
              <a:buFont typeface="+mj-lt"/>
              <a:buAutoNum type="alphaLcPeriod"/>
            </a:pPr>
            <a:endParaRPr lang="en-GB" b="0" dirty="0">
              <a:effectLst/>
              <a:latin typeface="Helvetica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b="0" dirty="0">
                <a:effectLst/>
                <a:latin typeface="Helvetica" pitchFamily="2" charset="0"/>
              </a:rPr>
              <a:t>Compare the visual-based classification of the sediments (classic geological route) with the semi-automated data-based clustering of the logs (step 2) </a:t>
            </a:r>
          </a:p>
        </p:txBody>
      </p:sp>
    </p:spTree>
    <p:extLst>
      <p:ext uri="{BB962C8B-B14F-4D97-AF65-F5344CB8AC3E}">
        <p14:creationId xmlns:p14="http://schemas.microsoft.com/office/powerpoint/2010/main" val="1366340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006" y="72115"/>
            <a:ext cx="3489375" cy="597580"/>
          </a:xfrm>
        </p:spPr>
        <p:txBody>
          <a:bodyPr>
            <a:normAutofit/>
          </a:bodyPr>
          <a:lstStyle/>
          <a:p>
            <a:r>
              <a:rPr lang="de-CH" sz="2800" dirty="0"/>
              <a:t>Dataset: </a:t>
            </a:r>
            <a:r>
              <a:rPr lang="de-CH" sz="2800" dirty="0" err="1"/>
              <a:t>Overview</a:t>
            </a:r>
            <a:endParaRPr lang="en-GB" sz="2800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3" t="63843" b="2052"/>
          <a:stretch/>
        </p:blipFill>
        <p:spPr>
          <a:xfrm>
            <a:off x="5425516" y="4057502"/>
            <a:ext cx="6741776" cy="2217206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8" t="11612" b="49566"/>
          <a:stretch/>
        </p:blipFill>
        <p:spPr>
          <a:xfrm>
            <a:off x="5583702" y="1159270"/>
            <a:ext cx="6425402" cy="2505356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7202957" y="3879349"/>
            <a:ext cx="289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Filtered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202957" y="867243"/>
            <a:ext cx="289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Helvetica" pitchFamily="2" charset="0"/>
              </a:rPr>
              <a:t>Unfiltered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9987476" y="2014578"/>
            <a:ext cx="1571175" cy="235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 err="1"/>
              <a:t>Diamict</a:t>
            </a:r>
            <a:endParaRPr lang="en-GB" sz="1200" dirty="0"/>
          </a:p>
        </p:txBody>
      </p:sp>
      <p:sp>
        <p:nvSpPr>
          <p:cNvPr id="42" name="TextBox 41"/>
          <p:cNvSpPr txBox="1"/>
          <p:nvPr/>
        </p:nvSpPr>
        <p:spPr>
          <a:xfrm>
            <a:off x="10216076" y="4824294"/>
            <a:ext cx="1571175" cy="2350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 err="1"/>
              <a:t>Diamict</a:t>
            </a:r>
            <a:endParaRPr lang="en-GB" sz="1200" dirty="0"/>
          </a:p>
        </p:txBody>
      </p:sp>
      <p:sp>
        <p:nvSpPr>
          <p:cNvPr id="43" name="TextBox 42"/>
          <p:cNvSpPr txBox="1"/>
          <p:nvPr/>
        </p:nvSpPr>
        <p:spPr>
          <a:xfrm>
            <a:off x="9923628" y="1575616"/>
            <a:ext cx="584896" cy="233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 err="1"/>
              <a:t>Gravel</a:t>
            </a:r>
            <a:endParaRPr lang="en-GB" sz="1200" dirty="0"/>
          </a:p>
        </p:txBody>
      </p:sp>
      <p:sp>
        <p:nvSpPr>
          <p:cNvPr id="44" name="TextBox 43"/>
          <p:cNvSpPr txBox="1"/>
          <p:nvPr/>
        </p:nvSpPr>
        <p:spPr>
          <a:xfrm>
            <a:off x="10097825" y="4331591"/>
            <a:ext cx="584896" cy="233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 err="1"/>
              <a:t>Gravel</a:t>
            </a:r>
            <a:endParaRPr lang="en-GB" sz="1200" dirty="0"/>
          </a:p>
        </p:txBody>
      </p:sp>
      <p:sp>
        <p:nvSpPr>
          <p:cNvPr id="45" name="TextBox 44"/>
          <p:cNvSpPr txBox="1"/>
          <p:nvPr/>
        </p:nvSpPr>
        <p:spPr>
          <a:xfrm>
            <a:off x="9907223" y="5551865"/>
            <a:ext cx="577438" cy="230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/>
              <a:t>Sand</a:t>
            </a:r>
            <a:endParaRPr lang="en-GB" sz="1200" dirty="0"/>
          </a:p>
        </p:txBody>
      </p:sp>
      <p:sp>
        <p:nvSpPr>
          <p:cNvPr id="46" name="TextBox 45"/>
          <p:cNvSpPr txBox="1"/>
          <p:nvPr/>
        </p:nvSpPr>
        <p:spPr>
          <a:xfrm>
            <a:off x="9652999" y="2611574"/>
            <a:ext cx="577438" cy="230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/>
              <a:t>Sand</a:t>
            </a:r>
            <a:endParaRPr lang="en-GB" sz="1200" dirty="0"/>
          </a:p>
        </p:txBody>
      </p:sp>
      <p:sp>
        <p:nvSpPr>
          <p:cNvPr id="47" name="TextBox 46"/>
          <p:cNvSpPr txBox="1"/>
          <p:nvPr/>
        </p:nvSpPr>
        <p:spPr>
          <a:xfrm>
            <a:off x="11501404" y="5406197"/>
            <a:ext cx="571693" cy="227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/>
              <a:t>Fines</a:t>
            </a:r>
            <a:endParaRPr lang="en-GB" sz="1200" dirty="0"/>
          </a:p>
        </p:txBody>
      </p:sp>
      <p:sp>
        <p:nvSpPr>
          <p:cNvPr id="48" name="TextBox 47"/>
          <p:cNvSpPr txBox="1"/>
          <p:nvPr/>
        </p:nvSpPr>
        <p:spPr>
          <a:xfrm>
            <a:off x="11357666" y="2721759"/>
            <a:ext cx="571693" cy="227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/>
              <a:t>Fines</a:t>
            </a:r>
            <a:endParaRPr lang="en-GB" sz="1200" dirty="0"/>
          </a:p>
        </p:txBody>
      </p:sp>
      <p:cxnSp>
        <p:nvCxnSpPr>
          <p:cNvPr id="50" name="Straight Arrow Connector 49"/>
          <p:cNvCxnSpPr/>
          <p:nvPr/>
        </p:nvCxnSpPr>
        <p:spPr>
          <a:xfrm flipH="1" flipV="1">
            <a:off x="11001664" y="2488508"/>
            <a:ext cx="499740" cy="29497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11143772" y="5207767"/>
            <a:ext cx="499740" cy="28561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7220385" y="5212402"/>
            <a:ext cx="877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/>
              <a:t>Class 2</a:t>
            </a:r>
          </a:p>
          <a:p>
            <a:pPr algn="ctr"/>
            <a:r>
              <a:rPr lang="de-CH" sz="1200" dirty="0"/>
              <a:t>(pos. </a:t>
            </a:r>
            <a:r>
              <a:rPr lang="de-CH" sz="1200" dirty="0" err="1"/>
              <a:t>dist</a:t>
            </a:r>
            <a:r>
              <a:rPr lang="de-CH" sz="1200" dirty="0"/>
              <a:t>.)</a:t>
            </a:r>
            <a:endParaRPr lang="en-GB" sz="1200" dirty="0"/>
          </a:p>
        </p:txBody>
      </p:sp>
      <p:sp>
        <p:nvSpPr>
          <p:cNvPr id="56" name="TextBox 55"/>
          <p:cNvSpPr txBox="1"/>
          <p:nvPr/>
        </p:nvSpPr>
        <p:spPr>
          <a:xfrm>
            <a:off x="6407248" y="4701610"/>
            <a:ext cx="11802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>
                <a:solidFill>
                  <a:schemeClr val="bg1"/>
                </a:solidFill>
              </a:rPr>
              <a:t>Class 1 (</a:t>
            </a:r>
            <a:r>
              <a:rPr lang="de-CH" sz="1200" dirty="0" err="1">
                <a:solidFill>
                  <a:schemeClr val="bg1"/>
                </a:solidFill>
              </a:rPr>
              <a:t>undist</a:t>
            </a:r>
            <a:r>
              <a:rPr lang="de-CH" sz="1200" dirty="0">
                <a:solidFill>
                  <a:schemeClr val="bg1"/>
                </a:solidFill>
              </a:rPr>
              <a:t>.)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321523" y="1781838"/>
            <a:ext cx="11802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>
                <a:solidFill>
                  <a:schemeClr val="bg1"/>
                </a:solidFill>
              </a:rPr>
              <a:t>Class 1 (</a:t>
            </a:r>
            <a:r>
              <a:rPr lang="de-CH" sz="1200" dirty="0" err="1">
                <a:solidFill>
                  <a:schemeClr val="bg1"/>
                </a:solidFill>
              </a:rPr>
              <a:t>undist</a:t>
            </a:r>
            <a:r>
              <a:rPr lang="de-CH" sz="1200" dirty="0">
                <a:solidFill>
                  <a:schemeClr val="bg1"/>
                </a:solidFill>
              </a:rPr>
              <a:t>.)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103709" y="3483441"/>
            <a:ext cx="877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/>
              <a:t>Class 2</a:t>
            </a:r>
          </a:p>
          <a:p>
            <a:pPr algn="ctr"/>
            <a:r>
              <a:rPr lang="de-CH" sz="1200" dirty="0"/>
              <a:t>(pos. </a:t>
            </a:r>
            <a:r>
              <a:rPr lang="de-CH" sz="1200" dirty="0" err="1"/>
              <a:t>dist</a:t>
            </a:r>
            <a:r>
              <a:rPr lang="de-CH" sz="1200" dirty="0"/>
              <a:t>.)</a:t>
            </a:r>
            <a:endParaRPr lang="en-GB" sz="1200" dirty="0"/>
          </a:p>
        </p:txBody>
      </p:sp>
      <p:sp>
        <p:nvSpPr>
          <p:cNvPr id="60" name="TextBox 59"/>
          <p:cNvSpPr txBox="1"/>
          <p:nvPr/>
        </p:nvSpPr>
        <p:spPr>
          <a:xfrm>
            <a:off x="7763250" y="2996366"/>
            <a:ext cx="11612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/>
              <a:t>Class 3</a:t>
            </a:r>
          </a:p>
          <a:p>
            <a:pPr algn="ctr"/>
            <a:r>
              <a:rPr lang="de-CH" sz="1200" dirty="0"/>
              <a:t>(heavy </a:t>
            </a:r>
            <a:r>
              <a:rPr lang="de-CH" sz="1200" dirty="0" err="1"/>
              <a:t>dist</a:t>
            </a:r>
            <a:r>
              <a:rPr lang="de-CH" sz="1200" dirty="0"/>
              <a:t>.)</a:t>
            </a:r>
            <a:endParaRPr lang="en-GB" sz="1200" dirty="0"/>
          </a:p>
        </p:txBody>
      </p:sp>
      <p:cxnSp>
        <p:nvCxnSpPr>
          <p:cNvPr id="62" name="Straight Arrow Connector 61"/>
          <p:cNvCxnSpPr/>
          <p:nvPr/>
        </p:nvCxnSpPr>
        <p:spPr>
          <a:xfrm flipH="1" flipV="1">
            <a:off x="7587451" y="2721762"/>
            <a:ext cx="529432" cy="4889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H="1" flipV="1">
            <a:off x="7811758" y="2474402"/>
            <a:ext cx="305125" cy="7159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V="1">
            <a:off x="6792566" y="3227199"/>
            <a:ext cx="285443" cy="3701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11B4936D-D1AF-A790-AC42-69DE2879EC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3" r="50196" b="15063"/>
          <a:stretch/>
        </p:blipFill>
        <p:spPr>
          <a:xfrm>
            <a:off x="158659" y="1054503"/>
            <a:ext cx="4904699" cy="5432278"/>
          </a:xfrm>
        </p:spPr>
      </p:pic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FC6D6EAE-AB5F-10D2-9F9C-4F5DFE1C7D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34" r="417" b="15554"/>
          <a:stretch/>
        </p:blipFill>
        <p:spPr>
          <a:xfrm>
            <a:off x="5076583" y="1054502"/>
            <a:ext cx="242266" cy="539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580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8049868"/>
              </p:ext>
            </p:extLst>
          </p:nvPr>
        </p:nvGraphicFramePr>
        <p:xfrm>
          <a:off x="6626088" y="2705959"/>
          <a:ext cx="5139774" cy="2637634"/>
        </p:xfrm>
        <a:graphic>
          <a:graphicData uri="http://schemas.openxmlformats.org/drawingml/2006/table">
            <a:tbl>
              <a:tblPr/>
              <a:tblGrid>
                <a:gridCol w="1041614">
                  <a:extLst>
                    <a:ext uri="{9D8B030D-6E8A-4147-A177-3AD203B41FA5}">
                      <a16:colId xmlns:a16="http://schemas.microsoft.com/office/drawing/2014/main" val="4184577809"/>
                    </a:ext>
                  </a:extLst>
                </a:gridCol>
                <a:gridCol w="819632">
                  <a:extLst>
                    <a:ext uri="{9D8B030D-6E8A-4147-A177-3AD203B41FA5}">
                      <a16:colId xmlns:a16="http://schemas.microsoft.com/office/drawing/2014/main" val="250753064"/>
                    </a:ext>
                  </a:extLst>
                </a:gridCol>
                <a:gridCol w="819632">
                  <a:extLst>
                    <a:ext uri="{9D8B030D-6E8A-4147-A177-3AD203B41FA5}">
                      <a16:colId xmlns:a16="http://schemas.microsoft.com/office/drawing/2014/main" val="904952987"/>
                    </a:ext>
                  </a:extLst>
                </a:gridCol>
                <a:gridCol w="819632">
                  <a:extLst>
                    <a:ext uri="{9D8B030D-6E8A-4147-A177-3AD203B41FA5}">
                      <a16:colId xmlns:a16="http://schemas.microsoft.com/office/drawing/2014/main" val="3629467480"/>
                    </a:ext>
                  </a:extLst>
                </a:gridCol>
                <a:gridCol w="819632">
                  <a:extLst>
                    <a:ext uri="{9D8B030D-6E8A-4147-A177-3AD203B41FA5}">
                      <a16:colId xmlns:a16="http://schemas.microsoft.com/office/drawing/2014/main" val="1712356794"/>
                    </a:ext>
                  </a:extLst>
                </a:gridCol>
                <a:gridCol w="819632">
                  <a:extLst>
                    <a:ext uri="{9D8B030D-6E8A-4147-A177-3AD203B41FA5}">
                      <a16:colId xmlns:a16="http://schemas.microsoft.com/office/drawing/2014/main" val="3740342679"/>
                    </a:ext>
                  </a:extLst>
                </a:gridCol>
              </a:tblGrid>
              <a:tr h="304342">
                <a:tc>
                  <a:txBody>
                    <a:bodyPr/>
                    <a:lstStyle/>
                    <a:p>
                      <a:pPr algn="ctr" fontAlgn="b"/>
                      <a:endParaRPr lang="en-CH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All data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Diamict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Gravel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Sand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Fines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71923"/>
                  </a:ext>
                </a:extLst>
              </a:tr>
              <a:tr h="2898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counts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41464</a:t>
                      </a:r>
                      <a:endParaRPr lang="en-CH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4782</a:t>
                      </a:r>
                      <a:endParaRPr lang="en-CH" sz="14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9633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26130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919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5657332"/>
                  </a:ext>
                </a:extLst>
              </a:tr>
              <a:tr h="2898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mean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2.25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2.28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2.43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272982"/>
                  </a:ext>
                </a:extLst>
              </a:tr>
              <a:tr h="2898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std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0.17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0.20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0.17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0.10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0.07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0481318"/>
                  </a:ext>
                </a:extLst>
              </a:tr>
              <a:tr h="28985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min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1.50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1.50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1.52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1.51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1.61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5804821"/>
                  </a:ext>
                </a:extLst>
              </a:tr>
              <a:tr h="289850">
                <a:tc>
                  <a:txBody>
                    <a:bodyPr/>
                    <a:lstStyle/>
                    <a:p>
                      <a:pPr algn="ctr" fontAlgn="b"/>
                      <a:r>
                        <a:rPr lang="en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2.15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2.20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2.34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2.12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452863"/>
                  </a:ext>
                </a:extLst>
              </a:tr>
              <a:tr h="289850">
                <a:tc>
                  <a:txBody>
                    <a:bodyPr/>
                    <a:lstStyle/>
                    <a:p>
                      <a:pPr algn="ctr" fontAlgn="b"/>
                      <a:r>
                        <a:rPr lang="en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50%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2.22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2.32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2.46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2.21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9563865"/>
                  </a:ext>
                </a:extLst>
              </a:tr>
              <a:tr h="289850">
                <a:tc>
                  <a:txBody>
                    <a:bodyPr/>
                    <a:lstStyle/>
                    <a:p>
                      <a:pPr algn="ctr" fontAlgn="b"/>
                      <a:r>
                        <a:rPr lang="en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75%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2.33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2.40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2.24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1740004"/>
                  </a:ext>
                </a:extLst>
              </a:tr>
              <a:tr h="304342"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max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2.78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2.71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2.78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2.61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" pitchFamily="2" charset="0"/>
                        </a:rPr>
                        <a:t>2.35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460271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3B5C690-7193-8DAD-5F4C-1872BB577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006" y="72115"/>
            <a:ext cx="5160637" cy="597580"/>
          </a:xfrm>
        </p:spPr>
        <p:txBody>
          <a:bodyPr>
            <a:normAutofit/>
          </a:bodyPr>
          <a:lstStyle/>
          <a:p>
            <a:r>
              <a:rPr lang="de-CH" sz="2800" dirty="0"/>
              <a:t>Dataset: Visual </a:t>
            </a:r>
            <a:r>
              <a:rPr lang="de-CH" sz="2800" dirty="0" err="1"/>
              <a:t>classification</a:t>
            </a:r>
            <a:endParaRPr lang="en-GB" sz="2800" dirty="0"/>
          </a:p>
        </p:txBody>
      </p: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0DB8444A-EF9B-E8C0-E44E-2A3D729F06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7" t="52411"/>
          <a:stretch/>
        </p:blipFill>
        <p:spPr>
          <a:xfrm>
            <a:off x="153151" y="763499"/>
            <a:ext cx="6088624" cy="3028323"/>
          </a:xfr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42AB31-913E-A754-C69C-BD1E6B42F4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9" t="4572" r="46197" b="48610"/>
          <a:stretch/>
        </p:blipFill>
        <p:spPr>
          <a:xfrm>
            <a:off x="1605770" y="3878795"/>
            <a:ext cx="3183386" cy="297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244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245290"/>
            <a:ext cx="11544299" cy="5022988"/>
          </a:xfrm>
        </p:spPr>
        <p:txBody>
          <a:bodyPr>
            <a:normAutofit/>
          </a:bodyPr>
          <a:lstStyle/>
          <a:p>
            <a:pPr lvl="0"/>
            <a:r>
              <a:rPr lang="en-GB" sz="1800" dirty="0"/>
              <a:t>Logs consist clearly of not normally distributed data</a:t>
            </a:r>
          </a:p>
          <a:p>
            <a:pPr lvl="0"/>
            <a:r>
              <a:rPr lang="en-GB" sz="1800" dirty="0"/>
              <a:t>Data supports the visual-based classification qualitatively -&gt;</a:t>
            </a:r>
          </a:p>
          <a:p>
            <a:pPr lvl="1"/>
            <a:r>
              <a:rPr lang="en-GB" sz="1800" dirty="0"/>
              <a:t>The scatter plots and the internal distributions (histograms) make sense in a geological/sedimentological way</a:t>
            </a:r>
          </a:p>
          <a:p>
            <a:pPr lvl="0"/>
            <a:r>
              <a:rPr lang="en-GB" sz="1800" dirty="0"/>
              <a:t>Density and Natural gamma logs seem to be the dominant logs in the data set and are promising candidates for use</a:t>
            </a:r>
          </a:p>
          <a:p>
            <a:pPr lvl="0"/>
            <a:r>
              <a:rPr lang="en-GB" sz="1800" dirty="0"/>
              <a:t>Magnetic susceptibility may be less useful in the current type of sediments due to several technical and geological reasons</a:t>
            </a:r>
          </a:p>
          <a:p>
            <a:pPr marL="0" lvl="0" indent="0">
              <a:buNone/>
            </a:pPr>
            <a:endParaRPr lang="en-GB" sz="1800" dirty="0"/>
          </a:p>
          <a:p>
            <a:pPr marL="0" indent="0">
              <a:buNone/>
            </a:pPr>
            <a:r>
              <a:rPr lang="de-CH" sz="1800" dirty="0" err="1"/>
              <a:t>For</a:t>
            </a:r>
            <a:r>
              <a:rPr lang="de-CH" sz="1800" dirty="0"/>
              <a:t> Module 3:</a:t>
            </a:r>
            <a:endParaRPr lang="en-GB" sz="1800" dirty="0"/>
          </a:p>
          <a:p>
            <a:pPr lvl="0"/>
            <a:r>
              <a:rPr lang="en-GB" sz="1800" dirty="0"/>
              <a:t>Quantitative analyses (Cluster analyses, Principal Component Analyses (PCA)) </a:t>
            </a:r>
          </a:p>
          <a:p>
            <a:pPr lvl="0"/>
            <a:endParaRPr lang="en-GB" sz="1800" dirty="0"/>
          </a:p>
          <a:p>
            <a:pPr marL="0" lvl="0" indent="0" algn="ctr">
              <a:buNone/>
            </a:pPr>
            <a:endParaRPr lang="en-GB" sz="1800" b="1" dirty="0"/>
          </a:p>
          <a:p>
            <a:pPr marL="0" lvl="0" indent="0" algn="ctr">
              <a:buNone/>
            </a:pPr>
            <a:r>
              <a:rPr lang="en-GB" sz="1800" b="1" dirty="0"/>
              <a:t>Go to Notebook</a:t>
            </a:r>
          </a:p>
          <a:p>
            <a:pPr marL="0" indent="0">
              <a:buNone/>
            </a:pPr>
            <a:endParaRPr lang="de-CH" sz="1800" dirty="0"/>
          </a:p>
          <a:p>
            <a:pPr marL="457200" lvl="1" indent="0">
              <a:buNone/>
            </a:pPr>
            <a:endParaRPr lang="de-CH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2DA58A-2F3B-625F-DC20-1FA8CCFE8EFD}"/>
              </a:ext>
            </a:extLst>
          </p:cNvPr>
          <p:cNvSpPr txBox="1"/>
          <p:nvPr/>
        </p:nvSpPr>
        <p:spPr>
          <a:xfrm>
            <a:off x="115484" y="9174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Conclusions from Module 2</a:t>
            </a:r>
            <a:endParaRPr lang="en-GB" sz="28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019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245290"/>
            <a:ext cx="11544299" cy="436742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CH" sz="1800" dirty="0"/>
          </a:p>
          <a:p>
            <a:pPr marL="457200" lvl="1" indent="0">
              <a:buNone/>
            </a:pPr>
            <a:endParaRPr lang="de-CH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2DA58A-2F3B-625F-DC20-1FA8CCFE8EFD}"/>
              </a:ext>
            </a:extLst>
          </p:cNvPr>
          <p:cNvSpPr txBox="1"/>
          <p:nvPr/>
        </p:nvSpPr>
        <p:spPr>
          <a:xfrm>
            <a:off x="115484" y="9174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Conclusions and outlook from Module 3</a:t>
            </a:r>
            <a:endParaRPr lang="en-GB" sz="2800" dirty="0">
              <a:latin typeface="Helvetica" pitchFamily="2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8E06693-F5E9-F0D8-7245-067CF8CF9C07}"/>
              </a:ext>
            </a:extLst>
          </p:cNvPr>
          <p:cNvSpPr txBox="1">
            <a:spLocks/>
          </p:cNvSpPr>
          <p:nvPr/>
        </p:nvSpPr>
        <p:spPr>
          <a:xfrm>
            <a:off x="323850" y="1245290"/>
            <a:ext cx="11544299" cy="5022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/>
              <a:t>All three logs and the depth are valuable input features to the clustering, as shown by the PCA analysis</a:t>
            </a:r>
          </a:p>
          <a:p>
            <a:r>
              <a:rPr lang="en-GB" sz="1800" dirty="0"/>
              <a:t>PCA-reduced show better clustering in general when compared to the visually classified classes</a:t>
            </a:r>
          </a:p>
          <a:p>
            <a:r>
              <a:rPr lang="en-GB" sz="1800" dirty="0"/>
              <a:t>The best result is obtained with PCA-reduction + HDBSCAN clustering (ARI = 0.5)</a:t>
            </a:r>
          </a:p>
          <a:p>
            <a:r>
              <a:rPr lang="en-GB" sz="1800" dirty="0"/>
              <a:t>In general, the procedure shows promise </a:t>
            </a:r>
            <a:r>
              <a:rPr lang="en-GB" sz="1800" dirty="0">
                <a:sym typeface="Wingdings" pitchFamily="2" charset="2"/>
              </a:rPr>
              <a:t> continue with model</a:t>
            </a:r>
            <a:endParaRPr lang="en-GB" sz="1800" dirty="0"/>
          </a:p>
          <a:p>
            <a:pPr marL="0" indent="0">
              <a:buFont typeface="Arial" panose="020B0604020202020204" pitchFamily="34" charset="0"/>
              <a:buNone/>
            </a:pPr>
            <a:endParaRPr lang="en-GB" sz="18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CH" sz="2000" b="1" dirty="0"/>
              <a:t>Outlook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1800" dirty="0"/>
          </a:p>
          <a:p>
            <a:r>
              <a:rPr lang="en-GB" sz="1800" dirty="0"/>
              <a:t>Further data cleaning:</a:t>
            </a:r>
            <a:r>
              <a:rPr lang="en-GB" sz="1800" dirty="0">
                <a:sym typeface="Wingdings" pitchFamily="2" charset="2"/>
              </a:rPr>
              <a:t> </a:t>
            </a:r>
            <a:r>
              <a:rPr lang="en-GB" sz="1800" dirty="0"/>
              <a:t>mean of 10 cm slices </a:t>
            </a:r>
            <a:r>
              <a:rPr lang="en-GB" sz="1800" dirty="0">
                <a:sym typeface="Wingdings" pitchFamily="2" charset="2"/>
              </a:rPr>
              <a:t></a:t>
            </a:r>
            <a:r>
              <a:rPr lang="en-GB" sz="1800" dirty="0"/>
              <a:t> reduction of datapoints by a factor of 20 </a:t>
            </a:r>
            <a:r>
              <a:rPr lang="en-GB" sz="1800" dirty="0">
                <a:sym typeface="Wingdings" pitchFamily="2" charset="2"/>
              </a:rPr>
              <a:t></a:t>
            </a:r>
            <a:r>
              <a:rPr lang="en-GB" sz="1800" dirty="0"/>
              <a:t> noise-reduction</a:t>
            </a:r>
          </a:p>
          <a:p>
            <a:r>
              <a:rPr lang="en-GB" sz="1800" dirty="0"/>
              <a:t>Trying alternative options for dimension-reduction and cluster-algorithms</a:t>
            </a:r>
          </a:p>
          <a:p>
            <a:r>
              <a:rPr lang="en-US" sz="1800" dirty="0"/>
              <a:t>Searching</a:t>
            </a:r>
            <a:r>
              <a:rPr lang="de-CH" sz="1800" dirty="0"/>
              <a:t> </a:t>
            </a:r>
            <a:r>
              <a:rPr lang="en-US" sz="1800" dirty="0"/>
              <a:t>for</a:t>
            </a:r>
            <a:r>
              <a:rPr lang="de-CH" sz="1800" dirty="0"/>
              <a:t> alternative logs/</a:t>
            </a:r>
            <a:r>
              <a:rPr lang="en-US" sz="1800" dirty="0"/>
              <a:t>parameters and expanding the input features</a:t>
            </a:r>
          </a:p>
          <a:p>
            <a:r>
              <a:rPr lang="en-US" sz="1800" dirty="0"/>
              <a:t>If a </a:t>
            </a:r>
            <a:r>
              <a:rPr lang="en-US" sz="1800" dirty="0" err="1"/>
              <a:t>sufficent</a:t>
            </a:r>
            <a:r>
              <a:rPr lang="en-US" sz="1800" dirty="0"/>
              <a:t> level of accuracy is reached and visually confirmed </a:t>
            </a:r>
            <a:r>
              <a:rPr lang="en-US" sz="1800" dirty="0">
                <a:sym typeface="Wingdings" pitchFamily="2" charset="2"/>
              </a:rPr>
              <a:t> </a:t>
            </a:r>
            <a:r>
              <a:rPr lang="en-US" sz="1800" dirty="0"/>
              <a:t> proof of concept established </a:t>
            </a:r>
          </a:p>
          <a:p>
            <a:pPr lvl="1"/>
            <a:endParaRPr lang="de-CH" sz="1800" b="1" dirty="0"/>
          </a:p>
          <a:p>
            <a:pPr marL="457200" lvl="1" indent="0">
              <a:buNone/>
            </a:pPr>
            <a:r>
              <a:rPr lang="de-CH" sz="1800" b="1" dirty="0"/>
              <a:t>Test on </a:t>
            </a:r>
            <a:r>
              <a:rPr lang="en-US" sz="1800" b="1" dirty="0"/>
              <a:t>further</a:t>
            </a:r>
            <a:r>
              <a:rPr lang="de-CH" sz="1800" b="1" dirty="0"/>
              <a:t> </a:t>
            </a:r>
            <a:r>
              <a:rPr lang="en-US" sz="1800" b="1" dirty="0"/>
              <a:t>datasets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CH" sz="18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CH" sz="1800" dirty="0"/>
          </a:p>
        </p:txBody>
      </p:sp>
    </p:spTree>
    <p:extLst>
      <p:ext uri="{BB962C8B-B14F-4D97-AF65-F5344CB8AC3E}">
        <p14:creationId xmlns:p14="http://schemas.microsoft.com/office/powerpoint/2010/main" val="353094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8" t="3370" r="1345" b="1334"/>
          <a:stretch/>
        </p:blipFill>
        <p:spPr>
          <a:xfrm>
            <a:off x="6064149" y="1113183"/>
            <a:ext cx="5712215" cy="5465843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2" t="81847" r="10968" b="9235"/>
          <a:stretch/>
        </p:blipFill>
        <p:spPr>
          <a:xfrm>
            <a:off x="5980257" y="6566797"/>
            <a:ext cx="5808650" cy="2123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900217" y="1364071"/>
            <a:ext cx="2373746" cy="28078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104996"/>
              </p:ext>
            </p:extLst>
          </p:nvPr>
        </p:nvGraphicFramePr>
        <p:xfrm>
          <a:off x="262319" y="877455"/>
          <a:ext cx="5011644" cy="5701572"/>
        </p:xfrm>
        <a:graphic>
          <a:graphicData uri="http://schemas.openxmlformats.org/drawingml/2006/table">
            <a:tbl>
              <a:tblPr/>
              <a:tblGrid>
                <a:gridCol w="922898">
                  <a:extLst>
                    <a:ext uri="{9D8B030D-6E8A-4147-A177-3AD203B41FA5}">
                      <a16:colId xmlns:a16="http://schemas.microsoft.com/office/drawing/2014/main" val="2533698678"/>
                    </a:ext>
                  </a:extLst>
                </a:gridCol>
                <a:gridCol w="1350308">
                  <a:extLst>
                    <a:ext uri="{9D8B030D-6E8A-4147-A177-3AD203B41FA5}">
                      <a16:colId xmlns:a16="http://schemas.microsoft.com/office/drawing/2014/main" val="3727468008"/>
                    </a:ext>
                  </a:extLst>
                </a:gridCol>
                <a:gridCol w="1286007">
                  <a:extLst>
                    <a:ext uri="{9D8B030D-6E8A-4147-A177-3AD203B41FA5}">
                      <a16:colId xmlns:a16="http://schemas.microsoft.com/office/drawing/2014/main" val="379538149"/>
                    </a:ext>
                  </a:extLst>
                </a:gridCol>
                <a:gridCol w="1452431">
                  <a:extLst>
                    <a:ext uri="{9D8B030D-6E8A-4147-A177-3AD203B41FA5}">
                      <a16:colId xmlns:a16="http://schemas.microsoft.com/office/drawing/2014/main" val="2141576654"/>
                    </a:ext>
                  </a:extLst>
                </a:gridCol>
              </a:tblGrid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Diamict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Density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Mag. Sus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Natgamma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0468604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counts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4606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328551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mean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2.29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20.68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24.08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7847798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std</a:t>
                      </a:r>
                      <a:endParaRPr lang="en-GB" sz="10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0.20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13.48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11.35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971136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min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1.50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6.00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0.10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2927131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25%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2.20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13.30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14.90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918593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2.32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17.20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24.50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674994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75%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2.40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21.50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32.90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800696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max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2.71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99.80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58.70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3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400009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Gravel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Density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Mag. Sus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Natgamma</a:t>
                      </a:r>
                      <a:endParaRPr lang="en-GB" sz="10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944896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counts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9001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4717085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mean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2.43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27.59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10.19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233631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std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0.17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18.17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6.19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114311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min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1.52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4.50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0.10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7932395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25%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2.34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13.10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5.90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74446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2.46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23.40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9.50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550139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75%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2.56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36.60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13.50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919545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max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2.78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99.80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61.50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B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5015730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Sand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Density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Mag. Sus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Natgamma</a:t>
                      </a:r>
                      <a:endParaRPr lang="en-GB" sz="10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631663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counts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25749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582128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mean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2.17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12.81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25.35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006931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std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0.10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6.65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9.99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169165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min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1.50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3.80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0.10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405453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25%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2.12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10.00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17.90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5302749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2.18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11.90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25.10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6528971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75%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2.23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13.80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32.50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1964907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max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2.61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99.90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59.70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69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2536405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Fines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Density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Mag. Sus</a:t>
                      </a: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Natgamma</a:t>
                      </a:r>
                      <a:endParaRPr lang="en-GB" sz="10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5977" marR="5977" marT="597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9876579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counts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919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4815856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mean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2.20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14.30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41.18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4449222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std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0.07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1.41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8.61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2993187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min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1.61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8.60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12.30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8636808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25%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2.17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13.70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35.80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175068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50%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2.21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14.30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42.10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9242692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CH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75%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2.24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15.20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47.10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8839677"/>
                  </a:ext>
                </a:extLst>
              </a:tr>
              <a:tr h="15638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max</a:t>
                      </a:r>
                    </a:p>
                  </a:txBody>
                  <a:tcPr marL="5977" marR="5977" marT="5977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2.35</a:t>
                      </a:r>
                    </a:p>
                  </a:txBody>
                  <a:tcPr marL="5977" marR="5977" marT="597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18.10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H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68.30</a:t>
                      </a:r>
                    </a:p>
                  </a:txBody>
                  <a:tcPr marL="5977" marR="5977" marT="597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BE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8132535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162260" y="796383"/>
            <a:ext cx="18889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400" dirty="0" err="1">
                <a:latin typeface="Helvetica" pitchFamily="2" charset="0"/>
              </a:rPr>
              <a:t>Dens</a:t>
            </a:r>
            <a:r>
              <a:rPr lang="de-CH" sz="1400" dirty="0">
                <a:latin typeface="Helvetica" pitchFamily="2" charset="0"/>
              </a:rPr>
              <a:t>./</a:t>
            </a:r>
            <a:r>
              <a:rPr lang="de-CH" sz="1400" dirty="0" err="1">
                <a:latin typeface="Helvetica" pitchFamily="2" charset="0"/>
              </a:rPr>
              <a:t>Mag.Sus</a:t>
            </a:r>
            <a:endParaRPr lang="en-GB" sz="1400" dirty="0">
              <a:latin typeface="Helvetica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63715" y="783132"/>
            <a:ext cx="20098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400" dirty="0" err="1">
                <a:latin typeface="Helvetica" pitchFamily="2" charset="0"/>
              </a:rPr>
              <a:t>Mag.Sus</a:t>
            </a:r>
            <a:r>
              <a:rPr lang="de-CH" sz="1400" dirty="0">
                <a:latin typeface="Helvetica" pitchFamily="2" charset="0"/>
              </a:rPr>
              <a:t>/</a:t>
            </a:r>
            <a:r>
              <a:rPr lang="de-CH" sz="1400" dirty="0" err="1">
                <a:latin typeface="Helvetica" pitchFamily="2" charset="0"/>
              </a:rPr>
              <a:t>Nat.Gamma</a:t>
            </a:r>
            <a:endParaRPr lang="en-GB" sz="1400" dirty="0">
              <a:latin typeface="Helvetica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866808" y="784383"/>
            <a:ext cx="21538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400" dirty="0" err="1">
                <a:latin typeface="Helvetica" pitchFamily="2" charset="0"/>
              </a:rPr>
              <a:t>Dens</a:t>
            </a:r>
            <a:r>
              <a:rPr lang="de-CH" sz="1400" dirty="0">
                <a:latin typeface="Helvetica" pitchFamily="2" charset="0"/>
              </a:rPr>
              <a:t>./</a:t>
            </a:r>
            <a:r>
              <a:rPr lang="de-CH" sz="1400" dirty="0" err="1">
                <a:latin typeface="Helvetica" pitchFamily="2" charset="0"/>
              </a:rPr>
              <a:t>Nat.Gamma</a:t>
            </a:r>
            <a:endParaRPr lang="en-GB" sz="1400" dirty="0">
              <a:latin typeface="Helvetica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9513" y="79512"/>
            <a:ext cx="10601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 err="1">
                <a:latin typeface="Helvetica" pitchFamily="2" charset="0"/>
              </a:rPr>
              <a:t>Scatter</a:t>
            </a:r>
            <a:r>
              <a:rPr lang="de-CH" sz="2800" dirty="0">
                <a:latin typeface="Helvetica" pitchFamily="2" charset="0"/>
              </a:rPr>
              <a:t> Plots Density/Magnetic </a:t>
            </a:r>
            <a:r>
              <a:rPr lang="en-US" sz="2800" dirty="0">
                <a:latin typeface="Helvetica" pitchFamily="2" charset="0"/>
              </a:rPr>
              <a:t>Susceptibility</a:t>
            </a:r>
            <a:r>
              <a:rPr lang="de-CH" sz="2800" dirty="0">
                <a:latin typeface="Helvetica" pitchFamily="2" charset="0"/>
              </a:rPr>
              <a:t>/Natural Gamma</a:t>
            </a:r>
            <a:endParaRPr lang="en-GB" sz="28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798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14179</TotalTime>
  <Words>794</Words>
  <Application>Microsoft Macintosh PowerPoint</Application>
  <PresentationFormat>Widescreen</PresentationFormat>
  <Paragraphs>281</Paragraphs>
  <Slides>10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Helvetica</vt:lpstr>
      <vt:lpstr>Office</vt:lpstr>
      <vt:lpstr>Automatic lithoclassification of unconsolidated sediments</vt:lpstr>
      <vt:lpstr>Introduction and background</vt:lpstr>
      <vt:lpstr>Introduction and background</vt:lpstr>
      <vt:lpstr>Module 3 Objectives</vt:lpstr>
      <vt:lpstr>Dataset: Overview</vt:lpstr>
      <vt:lpstr>Dataset: Visual classification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Drilling Overdeepended Alpine Valleys</dc:title>
  <dc:creator>schaller sebastian</dc:creator>
  <cp:lastModifiedBy> </cp:lastModifiedBy>
  <cp:revision>203</cp:revision>
  <cp:lastPrinted>2021-11-10T08:59:56Z</cp:lastPrinted>
  <dcterms:created xsi:type="dcterms:W3CDTF">2021-11-04T07:06:17Z</dcterms:created>
  <dcterms:modified xsi:type="dcterms:W3CDTF">2023-12-01T13:36:39Z</dcterms:modified>
</cp:coreProperties>
</file>

<file path=docProps/thumbnail.jpeg>
</file>